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6" r:id="rId26"/>
    <p:sldId id="289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329" autoAdjust="0"/>
  </p:normalViewPr>
  <p:slideViewPr>
    <p:cSldViewPr>
      <p:cViewPr varScale="1">
        <p:scale>
          <a:sx n="70" d="100"/>
          <a:sy n="70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Interval Grade Distribution </a:t>
            </a:r>
          </a:p>
        </c:rich>
      </c:tx>
      <c:layout>
        <c:manualLayout>
          <c:xMode val="edge"/>
          <c:yMode val="edge"/>
          <c:x val="0.28655382900838677"/>
          <c:y val="2.903421245959831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0905877308398234E-2"/>
          <c:y val="0.1457324934727417"/>
          <c:w val="0.88772080879902249"/>
          <c:h val="0.71817063868078745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FF00"/>
              </a:solidFill>
            </c:spPr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965278208"/>
        <c:axId val="-965270592"/>
      </c:barChart>
      <c:catAx>
        <c:axId val="-96527820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Interval</a:t>
                </a:r>
              </a:p>
            </c:rich>
          </c:tx>
          <c:layout>
            <c:manualLayout>
              <c:xMode val="edge"/>
              <c:yMode val="edge"/>
              <c:x val="0.50527638802300201"/>
              <c:y val="0.9255348646865894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-965270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965270592"/>
        <c:scaling>
          <c:orientation val="minMax"/>
          <c:max val="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Frequency</a:t>
                </a:r>
              </a:p>
            </c:rich>
          </c:tx>
          <c:layout>
            <c:manualLayout>
              <c:xMode val="edge"/>
              <c:yMode val="edge"/>
              <c:x val="2.0842495921022549E-2"/>
              <c:y val="0.43248658725176076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-965278208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 b="1"/>
            </a:pPr>
            <a:r>
              <a:rPr lang="tr-TR" sz="2800" b="1"/>
              <a:t> THM 243 Letter Grade Distribution</a:t>
            </a:r>
          </a:p>
        </c:rich>
      </c:tx>
      <c:layout>
        <c:manualLayout>
          <c:xMode val="edge"/>
          <c:yMode val="edge"/>
          <c:x val="0.18091952133876768"/>
          <c:y val="3.5495963276491106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114225202496854"/>
          <c:y val="0.13802630425875093"/>
          <c:w val="0.8088006755485676"/>
          <c:h val="0.7328846543603077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7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  <c:pt idx="10">
                  <c:v>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965268416"/>
        <c:axId val="-965274944"/>
        <c:axId val="0"/>
      </c:bar3DChart>
      <c:catAx>
        <c:axId val="-96526841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tr-TR" sz="1400" b="1"/>
                  <a:t>Letter Grade</a:t>
                </a:r>
              </a:p>
            </c:rich>
          </c:tx>
          <c:layout>
            <c:manualLayout>
              <c:xMode val="edge"/>
              <c:yMode val="edge"/>
              <c:x val="0.44511569636484527"/>
              <c:y val="0.928062790430841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tr-TR"/>
          </a:p>
        </c:txPr>
        <c:crossAx val="-965274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96527494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400" b="1"/>
                </a:pPr>
                <a:r>
                  <a:rPr lang="tr-TR" sz="1400" b="1"/>
                  <a:t>Frequency</a:t>
                </a:r>
              </a:p>
            </c:rich>
          </c:tx>
          <c:layout>
            <c:manualLayout>
              <c:xMode val="edge"/>
              <c:yMode val="edge"/>
              <c:x val="3.6721011714951776E-2"/>
              <c:y val="0.4441443063098483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tr-TR"/>
          </a:p>
        </c:txPr>
        <c:crossAx val="-965268416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tr-T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2115939758970321"/>
          <c:y val="1.230512842872230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3116347728212349"/>
          <c:y val="0.14735493560042437"/>
          <c:w val="0.83066760797069905"/>
          <c:h val="0.5693150309482824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Midterm!$B$4:$B$14</c:f>
              <c:strCache>
                <c:ptCount val="11"/>
                <c:pt idx="0">
                  <c:v>Balcıoğlu</c:v>
                </c:pt>
                <c:pt idx="1">
                  <c:v>Başaran</c:v>
                </c:pt>
                <c:pt idx="2">
                  <c:v>Bermede</c:v>
                </c:pt>
                <c:pt idx="3">
                  <c:v>Choi</c:v>
                </c:pt>
                <c:pt idx="4">
                  <c:v>Cizreli</c:v>
                </c:pt>
                <c:pt idx="5">
                  <c:v>Çelik</c:v>
                </c:pt>
                <c:pt idx="6">
                  <c:v>Gültekin</c:v>
                </c:pt>
                <c:pt idx="7">
                  <c:v>Güngördü</c:v>
                </c:pt>
                <c:pt idx="8">
                  <c:v>Hamza</c:v>
                </c:pt>
                <c:pt idx="9">
                  <c:v>Yalınkılıç</c:v>
                </c:pt>
                <c:pt idx="10">
                  <c:v>Yüceler</c:v>
                </c:pt>
              </c:strCache>
            </c:strRef>
          </c:cat>
          <c:val>
            <c:numRef>
              <c:f>Midterm!$E$4:$E$14</c:f>
              <c:numCache>
                <c:formatCode>#,##0.00</c:formatCode>
                <c:ptCount val="11"/>
                <c:pt idx="0">
                  <c:v>61.666666666666671</c:v>
                </c:pt>
                <c:pt idx="1">
                  <c:v>79.166666666666657</c:v>
                </c:pt>
                <c:pt idx="2">
                  <c:v>74.166666666666671</c:v>
                </c:pt>
                <c:pt idx="3">
                  <c:v>55.833333333333336</c:v>
                </c:pt>
                <c:pt idx="4">
                  <c:v>42.5</c:v>
                </c:pt>
                <c:pt idx="5">
                  <c:v>77.5</c:v>
                </c:pt>
                <c:pt idx="6">
                  <c:v>70</c:v>
                </c:pt>
                <c:pt idx="7">
                  <c:v>67.5</c:v>
                </c:pt>
                <c:pt idx="8">
                  <c:v>57.499999999999993</c:v>
                </c:pt>
                <c:pt idx="9">
                  <c:v>38.333333333333336</c:v>
                </c:pt>
                <c:pt idx="10">
                  <c:v>83.333333333333343</c:v>
                </c:pt>
              </c:numCache>
            </c:numRef>
          </c:val>
          <c:smooth val="0"/>
        </c:ser>
        <c:ser>
          <c:idx val="1"/>
          <c:order val="1"/>
          <c:tx>
            <c:v>Attendance</c:v>
          </c:tx>
          <c:cat>
            <c:strRef>
              <c:f>Midterm!$B$4:$B$14</c:f>
              <c:strCache>
                <c:ptCount val="11"/>
                <c:pt idx="0">
                  <c:v>Balcıoğlu</c:v>
                </c:pt>
                <c:pt idx="1">
                  <c:v>Başaran</c:v>
                </c:pt>
                <c:pt idx="2">
                  <c:v>Bermede</c:v>
                </c:pt>
                <c:pt idx="3">
                  <c:v>Choi</c:v>
                </c:pt>
                <c:pt idx="4">
                  <c:v>Cizreli</c:v>
                </c:pt>
                <c:pt idx="5">
                  <c:v>Çelik</c:v>
                </c:pt>
                <c:pt idx="6">
                  <c:v>Gültekin</c:v>
                </c:pt>
                <c:pt idx="7">
                  <c:v>Güngördü</c:v>
                </c:pt>
                <c:pt idx="8">
                  <c:v>Hamza</c:v>
                </c:pt>
                <c:pt idx="9">
                  <c:v>Yalınkılıç</c:v>
                </c:pt>
                <c:pt idx="10">
                  <c:v>Yüceler</c:v>
                </c:pt>
              </c:strCache>
            </c:strRef>
          </c:cat>
          <c:val>
            <c:numRef>
              <c:f>Midterm!$I$4:$I$14</c:f>
              <c:numCache>
                <c:formatCode>0.00</c:formatCode>
                <c:ptCount val="11"/>
                <c:pt idx="0">
                  <c:v>100</c:v>
                </c:pt>
                <c:pt idx="1">
                  <c:v>76.47058823529413</c:v>
                </c:pt>
                <c:pt idx="2">
                  <c:v>100</c:v>
                </c:pt>
                <c:pt idx="3">
                  <c:v>94.117647058823522</c:v>
                </c:pt>
                <c:pt idx="4">
                  <c:v>100</c:v>
                </c:pt>
                <c:pt idx="5">
                  <c:v>100</c:v>
                </c:pt>
                <c:pt idx="6">
                  <c:v>73.529411764705884</c:v>
                </c:pt>
                <c:pt idx="7">
                  <c:v>76.47058823529413</c:v>
                </c:pt>
                <c:pt idx="8">
                  <c:v>100</c:v>
                </c:pt>
                <c:pt idx="9">
                  <c:v>70.588235294117652</c:v>
                </c:pt>
                <c:pt idx="10">
                  <c:v>76.47058823529413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-965272768"/>
        <c:axId val="-965279296"/>
      </c:lineChart>
      <c:catAx>
        <c:axId val="-9652727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5044915319062911"/>
              <c:y val="0.905663588769713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-965279296"/>
        <c:crosses val="autoZero"/>
        <c:auto val="1"/>
        <c:lblAlgn val="ctr"/>
        <c:lblOffset val="100"/>
        <c:noMultiLvlLbl val="0"/>
      </c:catAx>
      <c:valAx>
        <c:axId val="-965279296"/>
        <c:scaling>
          <c:orientation val="minMax"/>
          <c:max val="100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2.5138258772704668E-2"/>
              <c:y val="0.3628222021981287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-965272768"/>
        <c:crosses val="autoZero"/>
        <c:crossBetween val="between"/>
      </c:valAx>
      <c:spPr>
        <a:noFill/>
        <a:ln w="15875">
          <a:solidFill>
            <a:schemeClr val="tx1">
              <a:alpha val="98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49870620022183326"/>
          <c:y val="0.57060236994835711"/>
          <c:w val="0.29496574606464493"/>
          <c:h val="5.6757485619794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96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cat>
            <c:strRef>
              <c:f>Midterm!$B$90:$B$96</c:f>
              <c:strCache>
                <c:ptCount val="7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&gt;= 90</c:v>
                </c:pt>
              </c:strCache>
            </c:strRef>
          </c:cat>
          <c:val>
            <c:numRef>
              <c:f>Midterm!$C$90:$C$96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7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999703920419551E-2"/>
          <c:y val="0.77715140152816986"/>
          <c:w val="0.84200038052257731"/>
          <c:h val="0.1918193560577062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E66F21-A4A6-4734-AAF4-B76B7FE2E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662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568E10-683C-4ED7-89C5-FEE3777C243D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62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2FC9A-8058-48B5-91BB-F4B57C87E172}" type="datetime1">
              <a:rPr lang="en-AU"/>
              <a:pPr>
                <a:defRPr/>
              </a:pPr>
              <a:t>20/11/2018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1E8C-98EC-4C19-993F-E3AA8490A3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427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141B-F31B-4788-8F40-AE15998612EB}" type="datetime1">
              <a:rPr lang="en-AU"/>
              <a:pPr>
                <a:defRPr/>
              </a:pPr>
              <a:t>20/11/2018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46A-74DE-4ADA-85D0-1B23F4F762B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955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B8DE-96F9-437F-B61F-A9C02D8B9AEF}" type="datetime1">
              <a:rPr lang="en-AU"/>
              <a:pPr>
                <a:defRPr/>
              </a:pPr>
              <a:t>20/11/2018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32955-1E23-4E0B-A873-AFC37024A7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8642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9924-89F4-46FF-AFFF-688F21E157A5}" type="datetime1">
              <a:rPr lang="en-AU"/>
              <a:pPr>
                <a:defRPr/>
              </a:pPr>
              <a:t>20/11/2018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7142-7D1E-46A6-A21E-B580A3B329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345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68DB-3492-4066-80E7-8732F2913FE1}" type="datetime1">
              <a:rPr lang="en-AU"/>
              <a:pPr>
                <a:defRPr/>
              </a:pPr>
              <a:t>20/11/2018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332C-2A05-4077-91F8-FF4EE774F3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30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FC50-34FE-44E8-A818-820AE2CE853F}" type="datetime1">
              <a:rPr lang="en-AU"/>
              <a:pPr>
                <a:defRPr/>
              </a:pPr>
              <a:t>20/11/2018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7E24-A2FA-41B7-83FE-86C26ACF5AA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468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D1B7-A5EF-4F84-9359-322EC5CBD793}" type="datetime1">
              <a:rPr lang="en-AU"/>
              <a:pPr>
                <a:defRPr/>
              </a:pPr>
              <a:t>20/11/2018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2124-F371-4354-A0FD-01D383EAFE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586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6FE97-789D-46CB-8C93-0DBF30CBBC2F}" type="datetime1">
              <a:rPr lang="en-AU"/>
              <a:pPr>
                <a:defRPr/>
              </a:pPr>
              <a:t>20/11/2018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2A62-7DC8-4893-BD34-CEBACFF0409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61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DA4D-E2CA-4CA8-88B1-2C8E9E39A5FA}" type="datetime1">
              <a:rPr lang="en-AU"/>
              <a:pPr>
                <a:defRPr/>
              </a:pPr>
              <a:t>20/11/2018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B487C-30CC-4A33-9745-BAA2230C71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628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B3FF-4379-4582-8A0D-28921DD9DFD5}" type="datetime1">
              <a:rPr lang="en-AU"/>
              <a:pPr>
                <a:defRPr/>
              </a:pPr>
              <a:t>20/11/2018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6614-FD0D-4207-B181-ACADE6BED6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298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BF6F-B41D-46B6-8484-BCD0375F211B}" type="datetime1">
              <a:rPr lang="en-AU"/>
              <a:pPr>
                <a:defRPr/>
              </a:pPr>
              <a:t>20/11/2018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14AD4-5C6B-4535-A126-0989AB1F99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9057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4365-73B8-48EA-A5D7-E09A09A4545D}" type="datetime1">
              <a:rPr lang="en-AU"/>
              <a:pPr>
                <a:defRPr/>
              </a:pPr>
              <a:t>20/11/2018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665F-A9B7-425A-B7E7-765B9B6272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7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4B2264A3-7311-4D3D-A8CB-51290251641C}" type="datetime1">
              <a:rPr lang="en-AU"/>
              <a:pPr>
                <a:defRPr/>
              </a:pPr>
              <a:t>20/11/2018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6047D9-4342-473B-82FD-F7307718C56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4CD43-70CC-4046-8C9C-8DE09E53B1A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8750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 smtClean="0">
                <a:latin typeface="Times New Roman" pitchFamily="18" charset="0"/>
              </a:rPr>
              <a:t>Bilkent University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School of Applied Technology &amp; Management (SATM)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THM 243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68313" y="6278563"/>
            <a:ext cx="21336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22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11</a:t>
            </a:r>
            <a:r>
              <a:rPr lang="en-AU" altLang="tr-TR" sz="1400" dirty="0" smtClean="0"/>
              <a:t>/201</a:t>
            </a:r>
            <a:r>
              <a:rPr lang="tr-TR" altLang="tr-TR" sz="1400" dirty="0" smtClean="0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F63375-29DA-4C8A-8A31-7D4FFADB966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6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20A33D-9F45-47E4-85FD-82230384DD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9613" y="1328738"/>
            <a:ext cx="367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9613" y="2363788"/>
            <a:ext cx="3709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9613" y="3398838"/>
            <a:ext cx="5543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9613" y="4433888"/>
            <a:ext cx="3157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9613" y="5468938"/>
            <a:ext cx="3594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E647FC-4F63-4B6D-A790-4C589170415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2413" y="519113"/>
            <a:ext cx="5310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CA5AEE-3C69-4B4D-A205-5164F595E6B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THM 243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19DF06-7A1F-4C73-9BB6-A962404D1AC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 smtClean="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667177"/>
              </p:ext>
            </p:extLst>
          </p:nvPr>
        </p:nvGraphicFramePr>
        <p:xfrm>
          <a:off x="179388" y="188913"/>
          <a:ext cx="8713092" cy="605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4" name="Worksheet" r:id="rId3" imgW="8505928" imgH="3476477" progId="Excel.Sheet.8">
                  <p:embed/>
                </p:oleObj>
              </mc:Choice>
              <mc:Fallback>
                <p:oleObj name="Worksheet" r:id="rId3" imgW="8505928" imgH="3476477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88913"/>
                        <a:ext cx="8713092" cy="605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985A69-F529-4ECB-B1DE-30AD0B8B38E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92375"/>
            <a:ext cx="8229600" cy="792163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378207-6FD0-4E81-A4BB-1DDF5B048C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D3F581-8002-4BE7-BE52-7815067ADB0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9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045887813"/>
              </p:ext>
            </p:extLst>
          </p:nvPr>
        </p:nvGraphicFramePr>
        <p:xfrm>
          <a:off x="373063" y="2136775"/>
          <a:ext cx="8340725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6" name="Worksheet" r:id="rId3" imgW="3819516" imgH="628660" progId="Excel.Sheet.8">
                  <p:embed/>
                </p:oleObj>
              </mc:Choice>
              <mc:Fallback>
                <p:oleObj name="Worksheet" r:id="rId3" imgW="3819516" imgH="628660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3" y="2136775"/>
                        <a:ext cx="8340725" cy="137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1FA51F-889E-4C64-BD71-64041931B8F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8E564-BB51-48D1-9DA6-F8AEF2C21A7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092188-0947-462C-BB58-8D4EF2AFAE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78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133922523"/>
              </p:ext>
            </p:extLst>
          </p:nvPr>
        </p:nvGraphicFramePr>
        <p:xfrm>
          <a:off x="179389" y="260648"/>
          <a:ext cx="8641084" cy="5982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4" name="Worksheet" r:id="rId3" imgW="6229406" imgH="3867153" progId="Excel.Sheet.8">
                  <p:embed/>
                </p:oleObj>
              </mc:Choice>
              <mc:Fallback>
                <p:oleObj name="Worksheet" r:id="rId3" imgW="6229406" imgH="3867153" progId="Excel.Sheet.8">
                  <p:embed/>
                  <p:pic>
                    <p:nvPicPr>
                      <p:cNvPr id="0" name="Object 7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9" y="260648"/>
                        <a:ext cx="8641084" cy="59829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E70579-AF0D-4BE6-A509-E915881E564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3683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1BE68C-A22F-4B7C-93B6-FE8C1B23234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9937219"/>
              </p:ext>
            </p:extLst>
          </p:nvPr>
        </p:nvGraphicFramePr>
        <p:xfrm>
          <a:off x="251520" y="332656"/>
          <a:ext cx="8712968" cy="5910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36C9E9-DD8B-45A7-80F5-2D433F6448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6156236"/>
              </p:ext>
            </p:extLst>
          </p:nvPr>
        </p:nvGraphicFramePr>
        <p:xfrm>
          <a:off x="251520" y="332656"/>
          <a:ext cx="8712968" cy="5910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7050" y="6453188"/>
            <a:ext cx="2266950" cy="2476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DEB910-9BC3-49E5-8D54-A13B6E4570A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4709187"/>
              </p:ext>
            </p:extLst>
          </p:nvPr>
        </p:nvGraphicFramePr>
        <p:xfrm>
          <a:off x="179512" y="260648"/>
          <a:ext cx="8784976" cy="6192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13787" cy="576262"/>
          </a:xfrm>
        </p:spPr>
        <p:txBody>
          <a:bodyPr/>
          <a:lstStyle/>
          <a:p>
            <a:pPr>
              <a:defRPr/>
            </a:pPr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Time Spent by Students versus Exam Grades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436C72-7D3A-49EF-8EB3-661102DB396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en-US" sz="1400" smtClean="0"/>
          </a:p>
        </p:txBody>
      </p:sp>
      <p:graphicFrame>
        <p:nvGraphicFramePr>
          <p:cNvPr id="29700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00156"/>
              </p:ext>
            </p:extLst>
          </p:nvPr>
        </p:nvGraphicFramePr>
        <p:xfrm>
          <a:off x="179388" y="692150"/>
          <a:ext cx="8713787" cy="555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5" name="Worksheet" r:id="rId3" imgW="6076894" imgH="2904997" progId="Excel.Sheet.8">
                  <p:embed/>
                </p:oleObj>
              </mc:Choice>
              <mc:Fallback>
                <p:oleObj name="Worksheet" r:id="rId3" imgW="6076894" imgH="2904997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692150"/>
                        <a:ext cx="8713787" cy="555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07CF28-98D2-45FF-8061-A39340F1A41B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 smtClean="0"/>
          </a:p>
        </p:txBody>
      </p:sp>
      <p:graphicFrame>
        <p:nvGraphicFramePr>
          <p:cNvPr id="30723" name="Content Placeholder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50977118"/>
              </p:ext>
            </p:extLst>
          </p:nvPr>
        </p:nvGraphicFramePr>
        <p:xfrm>
          <a:off x="323528" y="333375"/>
          <a:ext cx="4176712" cy="591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0" name="Worksheet" r:id="rId3" imgW="2533688" imgH="2019187" progId="Excel.Sheet.8">
                  <p:embed/>
                </p:oleObj>
              </mc:Choice>
              <mc:Fallback>
                <p:oleObj name="Worksheet" r:id="rId3" imgW="2533688" imgH="2019187" progId="Excel.Sheet.8">
                  <p:embed/>
                  <p:pic>
                    <p:nvPicPr>
                      <p:cNvPr id="0" name="Content Placeholder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33375"/>
                        <a:ext cx="4176712" cy="591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4508897"/>
              </p:ext>
            </p:extLst>
          </p:nvPr>
        </p:nvGraphicFramePr>
        <p:xfrm>
          <a:off x="4932040" y="333376"/>
          <a:ext cx="3528392" cy="5910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C63D2-B7FC-494C-A65E-4A11635CEFF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1012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8A7874-601A-4CE6-82AA-16B7679EF7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983F54-769F-4A6B-BF99-FE85739614B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4A0054-2F35-4EF1-8ED3-2E3E404EA67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D9FC-04A2-4A35-B7F2-F901EC5B64F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63FE50-20A6-4DA5-A988-4608310EF0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C088EB-E3FA-49B5-A7EE-718BB24E41E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B8B0FF-3D48-494E-9298-A4A2D8870B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4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1021</TotalTime>
  <Words>917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Times New Roman</vt:lpstr>
      <vt:lpstr>Verdana</vt:lpstr>
      <vt:lpstr>Webdings</vt:lpstr>
      <vt:lpstr>Balloons</vt:lpstr>
      <vt:lpstr>Microsoft Excel 97-2003 Worksheet</vt:lpstr>
      <vt:lpstr>Worksheet</vt:lpstr>
      <vt:lpstr>Bilkent University School of Applied Technology &amp; Management (SATM)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243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user</cp:lastModifiedBy>
  <cp:revision>104</cp:revision>
  <dcterms:created xsi:type="dcterms:W3CDTF">2009-11-08T07:48:00Z</dcterms:created>
  <dcterms:modified xsi:type="dcterms:W3CDTF">2018-11-20T12:50:15Z</dcterms:modified>
</cp:coreProperties>
</file>